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Bold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corvinus.hu/contents/uploads/2023/03/HKR_3_TVSZ_2022_oktober_13.7f6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-corvinus.hu/downloads/aa25.g0ojvj/1-2025-orh-rendelkezes-mi-hasznalat-00-ai-1.pdf" TargetMode="External"/><Relationship Id="rId5" Type="http://schemas.openxmlformats.org/officeDocument/2006/relationships/hyperlink" Target="https://www.uni-corvinus.hu/contents/uploads/2023/03/II.I.11_Etikai_Kodex_2011_december_19.ad8.pdf" TargetMode="External"/><Relationship Id="rId4" Type="http://schemas.openxmlformats.org/officeDocument/2006/relationships/hyperlink" Target="https://www.uni-corvinus.hu/contents/uploads/2023/03/I.20_Plagiumszabalyzat_2018_junius_19.ee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chatgpt/overview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perplexity.a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pilot.microsoft.com/chats/FqFs5653Tkm3tGydsuT78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hyperlink" Target="https://claude.ai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manticscholar.org" TargetMode="External"/><Relationship Id="rId3" Type="http://schemas.openxmlformats.org/officeDocument/2006/relationships/hyperlink" Target="https://elicit.co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consensus.ap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perguide.ai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itationgecko.azurewebsites.net" TargetMode="External"/><Relationship Id="rId7" Type="http://schemas.openxmlformats.org/officeDocument/2006/relationships/hyperlink" Target="https://www.connectedpapers.com" TargetMode="External"/><Relationship Id="rId2" Type="http://schemas.openxmlformats.org/officeDocument/2006/relationships/hyperlink" Target="https://www.researchrabbit.a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hyperlink" Target="https://www.litmaps.com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space.com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.png"/><Relationship Id="rId2" Type="http://schemas.openxmlformats.org/officeDocument/2006/relationships/hyperlink" Target="https://www.explainpaper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tebooklm.google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chatpdf.com" TargetMode="External"/><Relationship Id="rId4" Type="http://schemas.openxmlformats.org/officeDocument/2006/relationships/hyperlink" Target="https://askyourpdf.com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mu.ai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openxmlformats.org/officeDocument/2006/relationships/hyperlink" Target="https://paperpa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inka.ai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jenni.ai" TargetMode="External"/><Relationship Id="rId4" Type="http://schemas.openxmlformats.org/officeDocument/2006/relationships/hyperlink" Target="https://www.grammarly.com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tyagreta.arvai@uni-corvinus.h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58457" y="0"/>
            <a:ext cx="8429543" cy="10287000"/>
            <a:chOff x="0" y="0"/>
            <a:chExt cx="1305957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5957" cy="1593725"/>
            </a:xfrm>
            <a:custGeom>
              <a:avLst/>
              <a:gdLst/>
              <a:ahLst/>
              <a:cxnLst/>
              <a:rect l="l" t="t" r="r" b="b"/>
              <a:pathLst>
                <a:path w="1305957" h="1593725">
                  <a:moveTo>
                    <a:pt x="0" y="0"/>
                  </a:moveTo>
                  <a:lnTo>
                    <a:pt x="1305957" y="0"/>
                  </a:lnTo>
                  <a:lnTo>
                    <a:pt x="130595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2678" b="-2678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28167" y="0"/>
            <a:ext cx="4592475" cy="10287000"/>
            <a:chOff x="0" y="0"/>
            <a:chExt cx="12095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9541" cy="2709333"/>
            </a:xfrm>
            <a:custGeom>
              <a:avLst/>
              <a:gdLst/>
              <a:ahLst/>
              <a:cxnLst/>
              <a:rect l="l" t="t" r="r" b="b"/>
              <a:pathLst>
                <a:path w="1209541" h="2709333">
                  <a:moveTo>
                    <a:pt x="0" y="0"/>
                  </a:moveTo>
                  <a:lnTo>
                    <a:pt x="1209541" y="0"/>
                  </a:lnTo>
                  <a:lnTo>
                    <a:pt x="12095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9F9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09541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304800" y="3650009"/>
            <a:ext cx="931314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u-HU" sz="6000" b="1" dirty="0">
                <a:latin typeface="Arial Black" panose="020B0A04020102020204" pitchFamily="34" charset="0"/>
              </a:rPr>
              <a:t>Generatív AI eszközök &amp;</a:t>
            </a:r>
            <a:endParaRPr lang="hu-HU" sz="6000" dirty="0">
              <a:latin typeface="Arial Black" panose="020B0A04020102020204" pitchFamily="34" charset="0"/>
            </a:endParaRPr>
          </a:p>
          <a:p>
            <a:pPr algn="ctr"/>
            <a:r>
              <a:rPr lang="hu-HU" sz="6000" b="1" dirty="0">
                <a:latin typeface="Arial Black" panose="020B0A04020102020204" pitchFamily="34" charset="0"/>
              </a:rPr>
              <a:t>etikai kérdések</a:t>
            </a:r>
            <a:endParaRPr lang="hu-HU" sz="6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67234" cy="10287000"/>
            <a:chOff x="0" y="0"/>
            <a:chExt cx="955466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5466" cy="1593725"/>
            </a:xfrm>
            <a:custGeom>
              <a:avLst/>
              <a:gdLst/>
              <a:ahLst/>
              <a:cxnLst/>
              <a:rect l="l" t="t" r="r" b="b"/>
              <a:pathLst>
                <a:path w="955466" h="1593725">
                  <a:moveTo>
                    <a:pt x="0" y="0"/>
                  </a:moveTo>
                  <a:lnTo>
                    <a:pt x="955466" y="0"/>
                  </a:lnTo>
                  <a:lnTo>
                    <a:pt x="95546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4749" r="-14749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139238" y="4959032"/>
            <a:ext cx="952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3631829" y="0"/>
            <a:ext cx="4318369" cy="10287000"/>
            <a:chOff x="0" y="0"/>
            <a:chExt cx="113734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7348" cy="2709333"/>
            </a:xfrm>
            <a:custGeom>
              <a:avLst/>
              <a:gdLst/>
              <a:ahLst/>
              <a:cxnLst/>
              <a:rect l="l" t="t" r="r" b="b"/>
              <a:pathLst>
                <a:path w="1137348" h="2709333">
                  <a:moveTo>
                    <a:pt x="0" y="0"/>
                  </a:moveTo>
                  <a:lnTo>
                    <a:pt x="1137348" y="0"/>
                  </a:lnTo>
                  <a:lnTo>
                    <a:pt x="1137348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734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63652" y="746771"/>
            <a:ext cx="11941906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Rendeletek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iránymutatások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útmutatók</a:t>
            </a:r>
            <a:endParaRPr lang="en-US" sz="4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822DF0-8CE3-7A18-E6DB-523715F7BD0E}"/>
              </a:ext>
            </a:extLst>
          </p:cNvPr>
          <p:cNvSpPr txBox="1"/>
          <p:nvPr/>
        </p:nvSpPr>
        <p:spPr>
          <a:xfrm>
            <a:off x="6658044" y="2400300"/>
            <a:ext cx="10925445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mesterséges intelligencia eszközök használatát jelezni kell , és tiszteletben kell tartani a szellemi tulajdonjogokat.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mesterséges intelligencia használata nem áshatja alá az eredetiséget, és nem vezetheti félre az értékelőket.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diákoknak írásos nyilatkozatban kell nyilatkozniuk a mesterséges intelligencia használatáról.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oktatóknak a kurzusaikban és a tantervekben meg kell határozniuk a mesterséges intelligencia használatára vonatkozó szabályokat, beleértve azt is, hogy a hallgatók mikor és hogyan használhatják a mesterséges intelligencia eszközeit.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2127A0B-8099-71B8-D254-2467C01506D9}"/>
              </a:ext>
            </a:extLst>
          </p:cNvPr>
          <p:cNvSpPr txBox="1"/>
          <p:nvPr/>
        </p:nvSpPr>
        <p:spPr>
          <a:xfrm>
            <a:off x="6665246" y="7053625"/>
            <a:ext cx="9453766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Tanulmányi és Vizsgaszabályzat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Plágiumszabályzat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Etikai Kódex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Oktatási rektorhelyettesi rendelkezés a generatív mesterséges intelligencia rendszerek oktatási területen történő felhasználásáról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9542" y="7064894"/>
            <a:ext cx="5514605" cy="1986840"/>
            <a:chOff x="0" y="0"/>
            <a:chExt cx="1452406" cy="523283"/>
          </a:xfrm>
        </p:grpSpPr>
        <p:sp>
          <p:nvSpPr>
            <p:cNvPr id="3" name="Freeform 3">
              <a:hlinkClick r:id="rId2" tooltip="https://www.perplexity.ai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www.perplexity.ai"/>
          </p:cNvPr>
          <p:cNvSpPr/>
          <p:nvPr/>
        </p:nvSpPr>
        <p:spPr>
          <a:xfrm>
            <a:off x="666291" y="7463837"/>
            <a:ext cx="4941108" cy="1188954"/>
          </a:xfrm>
          <a:custGeom>
            <a:avLst/>
            <a:gdLst/>
            <a:ahLst/>
            <a:cxnLst/>
            <a:rect l="l" t="t" r="r" b="b"/>
            <a:pathLst>
              <a:path w="4941108" h="1188954">
                <a:moveTo>
                  <a:pt x="0" y="0"/>
                </a:moveTo>
                <a:lnTo>
                  <a:pt x="4941108" y="0"/>
                </a:lnTo>
                <a:lnTo>
                  <a:pt x="4941108" y="1188954"/>
                </a:lnTo>
                <a:lnTo>
                  <a:pt x="0" y="11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6246572" y="7064894"/>
            <a:ext cx="5514605" cy="1986840"/>
            <a:chOff x="0" y="0"/>
            <a:chExt cx="1452406" cy="5232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9" name="Freeform 9">
            <a:hlinkClick r:id="rId4" tooltip="https://claude.ai"/>
          </p:cNvPr>
          <p:cNvSpPr/>
          <p:nvPr/>
        </p:nvSpPr>
        <p:spPr>
          <a:xfrm>
            <a:off x="6246572" y="7064894"/>
            <a:ext cx="5514605" cy="1986840"/>
          </a:xfrm>
          <a:custGeom>
            <a:avLst/>
            <a:gdLst/>
            <a:ahLst/>
            <a:cxnLst/>
            <a:rect l="l" t="t" r="r" b="b"/>
            <a:pathLst>
              <a:path w="5514605" h="1986840">
                <a:moveTo>
                  <a:pt x="0" y="0"/>
                </a:moveTo>
                <a:lnTo>
                  <a:pt x="5514605" y="0"/>
                </a:lnTo>
                <a:lnTo>
                  <a:pt x="5514605" y="1986840"/>
                </a:lnTo>
                <a:lnTo>
                  <a:pt x="0" y="1986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60" t="-55255" r="-48" b="-56840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12111828" y="7064894"/>
            <a:ext cx="5514605" cy="1986840"/>
            <a:chOff x="0" y="0"/>
            <a:chExt cx="1452406" cy="523283"/>
          </a:xfrm>
        </p:grpSpPr>
        <p:sp>
          <p:nvSpPr>
            <p:cNvPr id="11" name="Freeform 11">
              <a:hlinkClick r:id="rId6" tooltip="https://copilot.microsoft.com/chats/FqFs5653Tkm3tGydsuT78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3" name="Freeform 13">
            <a:hlinkClick r:id="rId6" tooltip="https://copilot.microsoft.com/chats/FqFs5653Tkm3tGydsuT78"/>
          </p:cNvPr>
          <p:cNvSpPr/>
          <p:nvPr/>
        </p:nvSpPr>
        <p:spPr>
          <a:xfrm>
            <a:off x="12599370" y="7408122"/>
            <a:ext cx="4539522" cy="1300384"/>
          </a:xfrm>
          <a:custGeom>
            <a:avLst/>
            <a:gdLst/>
            <a:ahLst/>
            <a:cxnLst/>
            <a:rect l="l" t="t" r="r" b="b"/>
            <a:pathLst>
              <a:path w="4539522" h="1300384">
                <a:moveTo>
                  <a:pt x="0" y="0"/>
                </a:moveTo>
                <a:lnTo>
                  <a:pt x="4539522" y="0"/>
                </a:lnTo>
                <a:lnTo>
                  <a:pt x="4539522" y="1300384"/>
                </a:lnTo>
                <a:lnTo>
                  <a:pt x="0" y="13003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8" tooltip="https://openai.com/chatgpt/overview/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7" name="Freeform 17">
            <a:hlinkClick r:id="rId8" tooltip="https://openai.com/chatgpt/overview/"/>
          </p:cNvPr>
          <p:cNvSpPr/>
          <p:nvPr/>
        </p:nvSpPr>
        <p:spPr>
          <a:xfrm>
            <a:off x="5777864" y="2458069"/>
            <a:ext cx="2206514" cy="1854089"/>
          </a:xfrm>
          <a:custGeom>
            <a:avLst/>
            <a:gdLst/>
            <a:ahLst/>
            <a:cxnLst/>
            <a:rect l="l" t="t" r="r" b="b"/>
            <a:pathLst>
              <a:path w="2206514" h="1854089">
                <a:moveTo>
                  <a:pt x="0" y="0"/>
                </a:moveTo>
                <a:lnTo>
                  <a:pt x="2206515" y="0"/>
                </a:lnTo>
                <a:lnTo>
                  <a:pt x="2206515" y="1854090"/>
                </a:lnTo>
                <a:lnTo>
                  <a:pt x="0" y="18540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9503" b="-950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8" name="TextBox 18"/>
          <p:cNvSpPr txBox="1"/>
          <p:nvPr/>
        </p:nvSpPr>
        <p:spPr>
          <a:xfrm>
            <a:off x="7984379" y="2562250"/>
            <a:ext cx="3942019" cy="136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0"/>
              </a:lnSpc>
            </a:pPr>
            <a:r>
              <a:rPr lang="en-US" sz="720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  <a:hlinkClick r:id="rId8" tooltip="https://openai.com/chatgpt/overview/"/>
              </a:rPr>
              <a:t>ChatGPT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58942" y="417170"/>
            <a:ext cx="12192893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hu-HU" sz="6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Több funkciós eszközök</a:t>
            </a:r>
            <a:endParaRPr lang="en-US" sz="6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58442" y="5475026"/>
            <a:ext cx="4789085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</a:t>
            </a:r>
            <a:r>
              <a:rPr lang="hu-HU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</a:t>
            </a: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</a:t>
            </a:r>
            <a:r>
              <a:rPr lang="hu-HU" sz="6000" b="1" spc="-12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ák</a:t>
            </a:r>
            <a:endParaRPr lang="en-US" sz="6000" b="1" spc="-12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555" y="7423619"/>
            <a:ext cx="5514605" cy="1986840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7584" y="7423619"/>
            <a:ext cx="5514605" cy="1986840"/>
            <a:chOff x="0" y="0"/>
            <a:chExt cx="1452406" cy="523283"/>
          </a:xfrm>
        </p:grpSpPr>
        <p:sp>
          <p:nvSpPr>
            <p:cNvPr id="6" name="Freeform 6">
              <a:hlinkClick r:id="rId2" tooltip="https://consensus.app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52841" y="7423619"/>
            <a:ext cx="5514605" cy="1986840"/>
            <a:chOff x="0" y="0"/>
            <a:chExt cx="1452406" cy="523283"/>
          </a:xfrm>
        </p:grpSpPr>
        <p:sp>
          <p:nvSpPr>
            <p:cNvPr id="9" name="Freeform 9">
              <a:hlinkClick r:id="rId2" tooltip="https://consensus.app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4" name="Freeform 14">
            <a:hlinkClick r:id="rId3" tooltip="https://elicit.com"/>
          </p:cNvPr>
          <p:cNvSpPr/>
          <p:nvPr/>
        </p:nvSpPr>
        <p:spPr>
          <a:xfrm>
            <a:off x="5618145" y="2264474"/>
            <a:ext cx="6809522" cy="2241280"/>
          </a:xfrm>
          <a:custGeom>
            <a:avLst/>
            <a:gdLst/>
            <a:ahLst/>
            <a:cxnLst/>
            <a:rect l="l" t="t" r="r" b="b"/>
            <a:pathLst>
              <a:path w="6809522" h="2241280">
                <a:moveTo>
                  <a:pt x="0" y="0"/>
                </a:moveTo>
                <a:lnTo>
                  <a:pt x="6809521" y="0"/>
                </a:lnTo>
                <a:lnTo>
                  <a:pt x="6809521" y="2241280"/>
                </a:lnTo>
                <a:lnTo>
                  <a:pt x="0" y="2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416" t="-132051" r="-67826" b="-12986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Freeform 15">
            <a:hlinkClick r:id="rId2" tooltip="https://consensus.app"/>
          </p:cNvPr>
          <p:cNvSpPr/>
          <p:nvPr/>
        </p:nvSpPr>
        <p:spPr>
          <a:xfrm>
            <a:off x="7208921" y="7565285"/>
            <a:ext cx="3627968" cy="1703507"/>
          </a:xfrm>
          <a:custGeom>
            <a:avLst/>
            <a:gdLst/>
            <a:ahLst/>
            <a:cxnLst/>
            <a:rect l="l" t="t" r="r" b="b"/>
            <a:pathLst>
              <a:path w="3627968" h="1703507">
                <a:moveTo>
                  <a:pt x="0" y="0"/>
                </a:moveTo>
                <a:lnTo>
                  <a:pt x="3627969" y="0"/>
                </a:lnTo>
                <a:lnTo>
                  <a:pt x="3627969" y="1703507"/>
                </a:lnTo>
                <a:lnTo>
                  <a:pt x="0" y="1703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364" b="-950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Freeform 16">
            <a:hlinkClick r:id="rId6" tooltip="https://paperguide.ai"/>
          </p:cNvPr>
          <p:cNvSpPr/>
          <p:nvPr/>
        </p:nvSpPr>
        <p:spPr>
          <a:xfrm>
            <a:off x="933736" y="7966337"/>
            <a:ext cx="4283896" cy="901403"/>
          </a:xfrm>
          <a:custGeom>
            <a:avLst/>
            <a:gdLst/>
            <a:ahLst/>
            <a:cxnLst/>
            <a:rect l="l" t="t" r="r" b="b"/>
            <a:pathLst>
              <a:path w="4283896" h="901403">
                <a:moveTo>
                  <a:pt x="0" y="0"/>
                </a:moveTo>
                <a:lnTo>
                  <a:pt x="4283895" y="0"/>
                </a:lnTo>
                <a:lnTo>
                  <a:pt x="4283895" y="901403"/>
                </a:lnTo>
                <a:lnTo>
                  <a:pt x="0" y="901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7" name="TextBox 17"/>
          <p:cNvSpPr txBox="1"/>
          <p:nvPr/>
        </p:nvSpPr>
        <p:spPr>
          <a:xfrm>
            <a:off x="4267200" y="601567"/>
            <a:ext cx="10588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u-HU" sz="6000" b="1" dirty="0"/>
              <a:t>Kutatás - tudományos források</a:t>
            </a:r>
            <a:endParaRPr lang="hu-HU" sz="6000" dirty="0"/>
          </a:p>
        </p:txBody>
      </p:sp>
      <p:sp>
        <p:nvSpPr>
          <p:cNvPr id="18" name="TextBox 18"/>
          <p:cNvSpPr txBox="1"/>
          <p:nvPr/>
        </p:nvSpPr>
        <p:spPr>
          <a:xfrm>
            <a:off x="6496570" y="5458543"/>
            <a:ext cx="4789085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</a:t>
            </a:r>
            <a:r>
              <a:rPr lang="hu-HU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</a:t>
            </a: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</a:t>
            </a:r>
            <a:r>
              <a:rPr lang="hu-HU" sz="6000" b="1" spc="-12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ák</a:t>
            </a:r>
            <a:endParaRPr lang="en-US" sz="6000" b="1" spc="-12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427666" y="7726608"/>
            <a:ext cx="5164953" cy="1230634"/>
            <a:chOff x="0" y="0"/>
            <a:chExt cx="6886604" cy="1640846"/>
          </a:xfrm>
        </p:grpSpPr>
        <p:sp>
          <p:nvSpPr>
            <p:cNvPr id="20" name="Freeform 20">
              <a:hlinkClick r:id="rId8" tooltip="https://www.semanticscholar.org"/>
            </p:cNvPr>
            <p:cNvSpPr/>
            <p:nvPr/>
          </p:nvSpPr>
          <p:spPr>
            <a:xfrm>
              <a:off x="1615339" y="337113"/>
              <a:ext cx="5271266" cy="966619"/>
            </a:xfrm>
            <a:custGeom>
              <a:avLst/>
              <a:gdLst/>
              <a:ahLst/>
              <a:cxnLst/>
              <a:rect l="l" t="t" r="r" b="b"/>
              <a:pathLst>
                <a:path w="5271266" h="966619">
                  <a:moveTo>
                    <a:pt x="0" y="0"/>
                  </a:moveTo>
                  <a:lnTo>
                    <a:pt x="5271265" y="0"/>
                  </a:lnTo>
                  <a:lnTo>
                    <a:pt x="5271265" y="966619"/>
                  </a:lnTo>
                  <a:lnTo>
                    <a:pt x="0" y="966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95203" b="-88231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1">
              <a:hlinkClick r:id="rId8" tooltip="https://www.semanticscholar.org"/>
            </p:cNvPr>
            <p:cNvSpPr/>
            <p:nvPr/>
          </p:nvSpPr>
          <p:spPr>
            <a:xfrm>
              <a:off x="0" y="0"/>
              <a:ext cx="1615339" cy="1640846"/>
            </a:xfrm>
            <a:custGeom>
              <a:avLst/>
              <a:gdLst/>
              <a:ahLst/>
              <a:cxnLst/>
              <a:rect l="l" t="t" r="r" b="b"/>
              <a:pathLst>
                <a:path w="1615339" h="1640846">
                  <a:moveTo>
                    <a:pt x="0" y="0"/>
                  </a:moveTo>
                  <a:lnTo>
                    <a:pt x="1615339" y="0"/>
                  </a:lnTo>
                  <a:lnTo>
                    <a:pt x="1615339" y="1640846"/>
                  </a:lnTo>
                  <a:lnTo>
                    <a:pt x="0" y="164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83247" r="-103400" b="-98415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656" y="7392988"/>
            <a:ext cx="5514605" cy="1986840"/>
            <a:chOff x="0" y="0"/>
            <a:chExt cx="1452406" cy="523283"/>
          </a:xfrm>
        </p:grpSpPr>
        <p:sp>
          <p:nvSpPr>
            <p:cNvPr id="3" name="Freeform 3">
              <a:hlinkClick r:id="rId2" tooltip="https://www.researchrabbit.ai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5685" y="7392988"/>
            <a:ext cx="5514605" cy="1986840"/>
            <a:chOff x="0" y="0"/>
            <a:chExt cx="1452406" cy="523283"/>
          </a:xfrm>
        </p:grpSpPr>
        <p:sp>
          <p:nvSpPr>
            <p:cNvPr id="6" name="Freeform 6">
              <a:hlinkClick r:id="rId3" tooltip="https://citationgecko.azurewebsites.net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0942" y="7392988"/>
            <a:ext cx="5514605" cy="1986840"/>
            <a:chOff x="0" y="0"/>
            <a:chExt cx="1452406" cy="5232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71599" y="0"/>
                  </a:moveTo>
                  <a:lnTo>
                    <a:pt x="1380808" y="0"/>
                  </a:lnTo>
                  <a:cubicBezTo>
                    <a:pt x="1399797" y="0"/>
                    <a:pt x="1418008" y="7543"/>
                    <a:pt x="1431435" y="20971"/>
                  </a:cubicBezTo>
                  <a:cubicBezTo>
                    <a:pt x="1444863" y="34398"/>
                    <a:pt x="1452406" y="52609"/>
                    <a:pt x="1452406" y="71599"/>
                  </a:cubicBezTo>
                  <a:lnTo>
                    <a:pt x="1452406" y="451684"/>
                  </a:lnTo>
                  <a:cubicBezTo>
                    <a:pt x="1452406" y="470673"/>
                    <a:pt x="1444863" y="488885"/>
                    <a:pt x="1431435" y="502312"/>
                  </a:cubicBezTo>
                  <a:cubicBezTo>
                    <a:pt x="1418008" y="515739"/>
                    <a:pt x="1399797" y="523283"/>
                    <a:pt x="1380808" y="523283"/>
                  </a:cubicBezTo>
                  <a:lnTo>
                    <a:pt x="71599" y="523283"/>
                  </a:lnTo>
                  <a:cubicBezTo>
                    <a:pt x="52609" y="523283"/>
                    <a:pt x="34398" y="515739"/>
                    <a:pt x="20971" y="502312"/>
                  </a:cubicBezTo>
                  <a:cubicBezTo>
                    <a:pt x="7543" y="488885"/>
                    <a:pt x="0" y="470673"/>
                    <a:pt x="0" y="451684"/>
                  </a:cubicBezTo>
                  <a:lnTo>
                    <a:pt x="0" y="71599"/>
                  </a:lnTo>
                  <a:cubicBezTo>
                    <a:pt x="0" y="52609"/>
                    <a:pt x="7543" y="34398"/>
                    <a:pt x="20971" y="20971"/>
                  </a:cubicBezTo>
                  <a:cubicBezTo>
                    <a:pt x="34398" y="7543"/>
                    <a:pt x="52609" y="0"/>
                    <a:pt x="71599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2" name="Freeform 12">
              <a:hlinkClick r:id="rId4" tooltip="https://www.litmaps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4" name="Freeform 14">
            <a:hlinkClick r:id="rId4" tooltip="https://www.litmaps.com"/>
          </p:cNvPr>
          <p:cNvSpPr/>
          <p:nvPr/>
        </p:nvSpPr>
        <p:spPr>
          <a:xfrm>
            <a:off x="6171075" y="2687580"/>
            <a:ext cx="5444202" cy="1337326"/>
          </a:xfrm>
          <a:custGeom>
            <a:avLst/>
            <a:gdLst/>
            <a:ahLst/>
            <a:cxnLst/>
            <a:rect l="l" t="t" r="r" b="b"/>
            <a:pathLst>
              <a:path w="5444202" h="1337326">
                <a:moveTo>
                  <a:pt x="0" y="0"/>
                </a:moveTo>
                <a:lnTo>
                  <a:pt x="5444202" y="0"/>
                </a:lnTo>
                <a:lnTo>
                  <a:pt x="5444202" y="1337325"/>
                </a:lnTo>
                <a:lnTo>
                  <a:pt x="0" y="1337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568" t="-12278" r="-5581" b="-190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Freeform 15">
            <a:hlinkClick r:id="rId2" tooltip="https://www.researchrabbit.ai"/>
          </p:cNvPr>
          <p:cNvSpPr/>
          <p:nvPr/>
        </p:nvSpPr>
        <p:spPr>
          <a:xfrm>
            <a:off x="378656" y="7535749"/>
            <a:ext cx="5514605" cy="1671839"/>
          </a:xfrm>
          <a:custGeom>
            <a:avLst/>
            <a:gdLst/>
            <a:ahLst/>
            <a:cxnLst/>
            <a:rect l="l" t="t" r="r" b="b"/>
            <a:pathLst>
              <a:path w="5514605" h="1671839">
                <a:moveTo>
                  <a:pt x="0" y="0"/>
                </a:moveTo>
                <a:lnTo>
                  <a:pt x="5514604" y="0"/>
                </a:lnTo>
                <a:lnTo>
                  <a:pt x="5514604" y="1671839"/>
                </a:lnTo>
                <a:lnTo>
                  <a:pt x="0" y="1671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215" r="-959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Freeform 16">
            <a:hlinkClick r:id="rId7" tooltip="https://www.connectedpapers.com"/>
          </p:cNvPr>
          <p:cNvSpPr/>
          <p:nvPr/>
        </p:nvSpPr>
        <p:spPr>
          <a:xfrm>
            <a:off x="12112715" y="7392988"/>
            <a:ext cx="5512831" cy="1986840"/>
          </a:xfrm>
          <a:custGeom>
            <a:avLst/>
            <a:gdLst/>
            <a:ahLst/>
            <a:cxnLst/>
            <a:rect l="l" t="t" r="r" b="b"/>
            <a:pathLst>
              <a:path w="5512831" h="1986840">
                <a:moveTo>
                  <a:pt x="0" y="0"/>
                </a:moveTo>
                <a:lnTo>
                  <a:pt x="5512832" y="0"/>
                </a:lnTo>
                <a:lnTo>
                  <a:pt x="5512832" y="1986840"/>
                </a:lnTo>
                <a:lnTo>
                  <a:pt x="0" y="19868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966" b="-4245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7" name="TextBox 17"/>
          <p:cNvSpPr txBox="1"/>
          <p:nvPr/>
        </p:nvSpPr>
        <p:spPr>
          <a:xfrm>
            <a:off x="5029200" y="510935"/>
            <a:ext cx="851088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hu-HU" sz="6000" b="1" dirty="0"/>
              <a:t>Vizualizáció</a:t>
            </a:r>
            <a:endParaRPr lang="hu-HU" sz="6000" dirty="0"/>
          </a:p>
        </p:txBody>
      </p:sp>
      <p:sp>
        <p:nvSpPr>
          <p:cNvPr id="18" name="TextBox 18"/>
          <p:cNvSpPr txBox="1"/>
          <p:nvPr/>
        </p:nvSpPr>
        <p:spPr>
          <a:xfrm>
            <a:off x="6393947" y="5345676"/>
            <a:ext cx="4789085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</a:t>
            </a:r>
            <a:r>
              <a:rPr lang="hu-HU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</a:t>
            </a: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</a:t>
            </a:r>
            <a:r>
              <a:rPr lang="hu-HU" sz="6000" b="1" spc="-12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ák</a:t>
            </a:r>
            <a:endParaRPr lang="en-US" sz="6000" b="1" spc="-12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441140" y="7767742"/>
            <a:ext cx="5123695" cy="1207853"/>
            <a:chOff x="0" y="0"/>
            <a:chExt cx="6831593" cy="1610471"/>
          </a:xfrm>
        </p:grpSpPr>
        <p:sp>
          <p:nvSpPr>
            <p:cNvPr id="20" name="Freeform 20">
              <a:hlinkClick r:id="rId3" tooltip="https://citationgecko.azurewebsites.net"/>
            </p:cNvPr>
            <p:cNvSpPr/>
            <p:nvPr/>
          </p:nvSpPr>
          <p:spPr>
            <a:xfrm>
              <a:off x="3306688" y="0"/>
              <a:ext cx="3524905" cy="1610471"/>
            </a:xfrm>
            <a:custGeom>
              <a:avLst/>
              <a:gdLst/>
              <a:ahLst/>
              <a:cxnLst/>
              <a:rect l="l" t="t" r="r" b="b"/>
              <a:pathLst>
                <a:path w="3524905" h="1610471">
                  <a:moveTo>
                    <a:pt x="0" y="0"/>
                  </a:moveTo>
                  <a:lnTo>
                    <a:pt x="3524905" y="0"/>
                  </a:lnTo>
                  <a:lnTo>
                    <a:pt x="3524905" y="1610471"/>
                  </a:lnTo>
                  <a:lnTo>
                    <a:pt x="0" y="1610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9999" t="-4672" b="-4672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1">
              <a:hlinkClick r:id="rId3" tooltip="https://citationgecko.azurewebsites.net"/>
            </p:cNvPr>
            <p:cNvSpPr/>
            <p:nvPr/>
          </p:nvSpPr>
          <p:spPr>
            <a:xfrm>
              <a:off x="0" y="225934"/>
              <a:ext cx="3508599" cy="1384537"/>
            </a:xfrm>
            <a:custGeom>
              <a:avLst/>
              <a:gdLst/>
              <a:ahLst/>
              <a:cxnLst/>
              <a:rect l="l" t="t" r="r" b="b"/>
              <a:pathLst>
                <a:path w="3508599" h="1384537">
                  <a:moveTo>
                    <a:pt x="0" y="0"/>
                  </a:moveTo>
                  <a:lnTo>
                    <a:pt x="3508599" y="0"/>
                  </a:lnTo>
                  <a:lnTo>
                    <a:pt x="3508599" y="1384537"/>
                  </a:lnTo>
                  <a:lnTo>
                    <a:pt x="0" y="1384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1753" r="-100929" b="-5434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4083" y="7786192"/>
            <a:ext cx="4085934" cy="1472108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5" name="Freeform 5">
            <a:hlinkClick r:id="rId2" tooltip="https://www.explainpaper.com"/>
          </p:cNvPr>
          <p:cNvSpPr/>
          <p:nvPr/>
        </p:nvSpPr>
        <p:spPr>
          <a:xfrm>
            <a:off x="4934083" y="7786192"/>
            <a:ext cx="4088823" cy="1472108"/>
          </a:xfrm>
          <a:custGeom>
            <a:avLst/>
            <a:gdLst/>
            <a:ahLst/>
            <a:cxnLst/>
            <a:rect l="l" t="t" r="r" b="b"/>
            <a:pathLst>
              <a:path w="4088823" h="1472108">
                <a:moveTo>
                  <a:pt x="0" y="0"/>
                </a:moveTo>
                <a:lnTo>
                  <a:pt x="4088822" y="0"/>
                </a:lnTo>
                <a:lnTo>
                  <a:pt x="4088822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62" t="-91293" r="-2854" b="-103725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6" name="Group 6"/>
          <p:cNvGrpSpPr/>
          <p:nvPr/>
        </p:nvGrpSpPr>
        <p:grpSpPr>
          <a:xfrm>
            <a:off x="9258684" y="7786192"/>
            <a:ext cx="4085934" cy="1472108"/>
            <a:chOff x="0" y="0"/>
            <a:chExt cx="1452406" cy="523283"/>
          </a:xfrm>
        </p:grpSpPr>
        <p:sp>
          <p:nvSpPr>
            <p:cNvPr id="7" name="Freeform 7">
              <a:hlinkClick r:id="rId4" tooltip="https://askyourpdf.com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9" name="Freeform 9">
            <a:hlinkClick r:id="rId4" tooltip="https://askyourpdf.com"/>
          </p:cNvPr>
          <p:cNvSpPr/>
          <p:nvPr/>
        </p:nvSpPr>
        <p:spPr>
          <a:xfrm>
            <a:off x="9675520" y="8010822"/>
            <a:ext cx="3252263" cy="974929"/>
          </a:xfrm>
          <a:custGeom>
            <a:avLst/>
            <a:gdLst/>
            <a:ahLst/>
            <a:cxnLst/>
            <a:rect l="l" t="t" r="r" b="b"/>
            <a:pathLst>
              <a:path w="3252263" h="974929">
                <a:moveTo>
                  <a:pt x="0" y="0"/>
                </a:moveTo>
                <a:lnTo>
                  <a:pt x="3252262" y="0"/>
                </a:lnTo>
                <a:lnTo>
                  <a:pt x="3252262" y="974929"/>
                </a:lnTo>
                <a:lnTo>
                  <a:pt x="0" y="974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114" t="-112383" r="-26175" b="-116450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0" name="Group 10"/>
          <p:cNvGrpSpPr/>
          <p:nvPr/>
        </p:nvGrpSpPr>
        <p:grpSpPr>
          <a:xfrm>
            <a:off x="513472" y="7786192"/>
            <a:ext cx="4085934" cy="1472108"/>
            <a:chOff x="0" y="0"/>
            <a:chExt cx="1452406" cy="5232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3" name="Freeform 13">
            <a:hlinkClick r:id="rId6" tooltip="https://notebooklm.google"/>
          </p:cNvPr>
          <p:cNvSpPr/>
          <p:nvPr/>
        </p:nvSpPr>
        <p:spPr>
          <a:xfrm>
            <a:off x="513472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5" y="0"/>
                </a:lnTo>
                <a:lnTo>
                  <a:pt x="4085935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713" t="-57474" r="-9849" b="-60169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8" tooltip="https://scispace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33152" y="2746954"/>
            <a:ext cx="6179508" cy="1276320"/>
            <a:chOff x="0" y="0"/>
            <a:chExt cx="8239344" cy="1701760"/>
          </a:xfrm>
        </p:grpSpPr>
        <p:sp>
          <p:nvSpPr>
            <p:cNvPr id="18" name="Freeform 18">
              <a:hlinkClick r:id="rId8" tooltip="https://scispace.com"/>
            </p:cNvPr>
            <p:cNvSpPr/>
            <p:nvPr/>
          </p:nvSpPr>
          <p:spPr>
            <a:xfrm>
              <a:off x="1294390" y="392294"/>
              <a:ext cx="6944954" cy="1218336"/>
            </a:xfrm>
            <a:custGeom>
              <a:avLst/>
              <a:gdLst/>
              <a:ahLst/>
              <a:cxnLst/>
              <a:rect l="l" t="t" r="r" b="b"/>
              <a:pathLst>
                <a:path w="6944954" h="1218336">
                  <a:moveTo>
                    <a:pt x="0" y="0"/>
                  </a:moveTo>
                  <a:lnTo>
                    <a:pt x="6944954" y="0"/>
                  </a:lnTo>
                  <a:lnTo>
                    <a:pt x="6944954" y="1218337"/>
                  </a:lnTo>
                  <a:lnTo>
                    <a:pt x="0" y="1218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63965" t="-376023" r="-68319" b="-142336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9">
              <a:hlinkClick r:id="rId8" tooltip="https://scispace.com"/>
            </p:cNvPr>
            <p:cNvSpPr/>
            <p:nvPr/>
          </p:nvSpPr>
          <p:spPr>
            <a:xfrm>
              <a:off x="0" y="0"/>
              <a:ext cx="1763716" cy="1701760"/>
            </a:xfrm>
            <a:custGeom>
              <a:avLst/>
              <a:gdLst/>
              <a:ahLst/>
              <a:cxnLst/>
              <a:rect l="l" t="t" r="r" b="b"/>
              <a:pathLst>
                <a:path w="1763716" h="1701760">
                  <a:moveTo>
                    <a:pt x="0" y="0"/>
                  </a:moveTo>
                  <a:lnTo>
                    <a:pt x="1763716" y="0"/>
                  </a:lnTo>
                  <a:lnTo>
                    <a:pt x="1763716" y="1701760"/>
                  </a:lnTo>
                  <a:lnTo>
                    <a:pt x="0" y="1701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0852" t="-75747" r="-245363" b="-112821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19388" y="7786192"/>
            <a:ext cx="4085934" cy="1472108"/>
            <a:chOff x="0" y="0"/>
            <a:chExt cx="1452406" cy="523283"/>
          </a:xfrm>
        </p:grpSpPr>
        <p:sp>
          <p:nvSpPr>
            <p:cNvPr id="21" name="Freeform 21">
              <a:hlinkClick r:id="rId10" tooltip="https://www.chatpdf.com"/>
            </p:cNvPr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23" name="Freeform 23">
            <a:hlinkClick r:id="rId10" tooltip="https://www.chatpdf.com"/>
          </p:cNvPr>
          <p:cNvSpPr/>
          <p:nvPr/>
        </p:nvSpPr>
        <p:spPr>
          <a:xfrm>
            <a:off x="14240992" y="7917482"/>
            <a:ext cx="3004505" cy="1209528"/>
          </a:xfrm>
          <a:custGeom>
            <a:avLst/>
            <a:gdLst/>
            <a:ahLst/>
            <a:cxnLst/>
            <a:rect l="l" t="t" r="r" b="b"/>
            <a:pathLst>
              <a:path w="3004505" h="1209528">
                <a:moveTo>
                  <a:pt x="0" y="0"/>
                </a:moveTo>
                <a:lnTo>
                  <a:pt x="3004505" y="0"/>
                </a:lnTo>
                <a:lnTo>
                  <a:pt x="3004505" y="1209528"/>
                </a:lnTo>
                <a:lnTo>
                  <a:pt x="0" y="12095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389" t="-39604" r="-13126" b="-3717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4" name="TextBox 24"/>
          <p:cNvSpPr txBox="1"/>
          <p:nvPr/>
        </p:nvSpPr>
        <p:spPr>
          <a:xfrm>
            <a:off x="6512566" y="5582899"/>
            <a:ext cx="4789085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</a:t>
            </a:r>
            <a:r>
              <a:rPr lang="hu-HU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</a:t>
            </a: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</a:t>
            </a:r>
            <a:r>
              <a:rPr lang="hu-HU" sz="6000" b="1" spc="-12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ák</a:t>
            </a:r>
            <a:endParaRPr lang="en-US" sz="6000" b="1" spc="-12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27012" y="613884"/>
            <a:ext cx="1169701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u-HU" sz="6000" b="1" dirty="0"/>
              <a:t>Adat- és információfeldolgozás</a:t>
            </a:r>
            <a:endParaRPr lang="hu-HU" sz="6000" dirty="0"/>
          </a:p>
        </p:txBody>
      </p:sp>
      <p:sp>
        <p:nvSpPr>
          <p:cNvPr id="26" name="Freeform 26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4083" y="7786192"/>
            <a:ext cx="4085934" cy="1472108"/>
            <a:chOff x="0" y="0"/>
            <a:chExt cx="1452406" cy="523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58684" y="7786192"/>
            <a:ext cx="4085934" cy="1472108"/>
            <a:chOff x="0" y="0"/>
            <a:chExt cx="1452406" cy="5232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472" y="7786192"/>
            <a:ext cx="4085934" cy="1472108"/>
            <a:chOff x="0" y="0"/>
            <a:chExt cx="1452406" cy="5232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19388" y="7786192"/>
            <a:ext cx="4085934" cy="1472108"/>
            <a:chOff x="0" y="0"/>
            <a:chExt cx="1452406" cy="5232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2406" cy="523283"/>
            </a:xfrm>
            <a:custGeom>
              <a:avLst/>
              <a:gdLst/>
              <a:ahLst/>
              <a:cxnLst/>
              <a:rect l="l" t="t" r="r" b="b"/>
              <a:pathLst>
                <a:path w="1452406" h="523283">
                  <a:moveTo>
                    <a:pt x="96633" y="0"/>
                  </a:moveTo>
                  <a:lnTo>
                    <a:pt x="1355773" y="0"/>
                  </a:lnTo>
                  <a:cubicBezTo>
                    <a:pt x="1381402" y="0"/>
                    <a:pt x="1405981" y="10181"/>
                    <a:pt x="1424103" y="28303"/>
                  </a:cubicBezTo>
                  <a:cubicBezTo>
                    <a:pt x="1442225" y="46426"/>
                    <a:pt x="1452406" y="71005"/>
                    <a:pt x="1452406" y="96633"/>
                  </a:cubicBezTo>
                  <a:lnTo>
                    <a:pt x="1452406" y="426649"/>
                  </a:lnTo>
                  <a:cubicBezTo>
                    <a:pt x="1452406" y="452278"/>
                    <a:pt x="1442225" y="476857"/>
                    <a:pt x="1424103" y="494980"/>
                  </a:cubicBezTo>
                  <a:cubicBezTo>
                    <a:pt x="1405981" y="513102"/>
                    <a:pt x="1381402" y="523283"/>
                    <a:pt x="1355773" y="523283"/>
                  </a:cubicBezTo>
                  <a:lnTo>
                    <a:pt x="96633" y="523283"/>
                  </a:lnTo>
                  <a:cubicBezTo>
                    <a:pt x="71005" y="523283"/>
                    <a:pt x="46426" y="513102"/>
                    <a:pt x="28303" y="494980"/>
                  </a:cubicBezTo>
                  <a:cubicBezTo>
                    <a:pt x="10181" y="476857"/>
                    <a:pt x="0" y="452278"/>
                    <a:pt x="0" y="426649"/>
                  </a:cubicBezTo>
                  <a:lnTo>
                    <a:pt x="0" y="96633"/>
                  </a:lnTo>
                  <a:cubicBezTo>
                    <a:pt x="0" y="71005"/>
                    <a:pt x="10181" y="46426"/>
                    <a:pt x="28303" y="28303"/>
                  </a:cubicBezTo>
                  <a:cubicBezTo>
                    <a:pt x="46426" y="10181"/>
                    <a:pt x="71005" y="0"/>
                    <a:pt x="96633" y="0"/>
                  </a:cubicBezTo>
                  <a:close/>
                </a:path>
              </a:pathLst>
            </a:custGeom>
            <a:solidFill>
              <a:srgbClr val="EBDEB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452406" cy="580433"/>
            </a:xfrm>
            <a:prstGeom prst="rect">
              <a:avLst/>
            </a:prstGeom>
          </p:spPr>
          <p:txBody>
            <a:bodyPr lIns="37639" tIns="37639" rIns="37639" bIns="37639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18145" y="2264474"/>
            <a:ext cx="6809522" cy="2241280"/>
            <a:chOff x="0" y="0"/>
            <a:chExt cx="1589853" cy="523283"/>
          </a:xfrm>
        </p:grpSpPr>
        <p:sp>
          <p:nvSpPr>
            <p:cNvPr id="15" name="Freeform 15">
              <a:hlinkClick r:id="rId2" tooltip="https://paperpal.com"/>
            </p:cNvPr>
            <p:cNvSpPr/>
            <p:nvPr/>
          </p:nvSpPr>
          <p:spPr>
            <a:xfrm>
              <a:off x="0" y="0"/>
              <a:ext cx="1589853" cy="523283"/>
            </a:xfrm>
            <a:custGeom>
              <a:avLst/>
              <a:gdLst/>
              <a:ahLst/>
              <a:cxnLst/>
              <a:rect l="l" t="t" r="r" b="b"/>
              <a:pathLst>
                <a:path w="1589853" h="523283">
                  <a:moveTo>
                    <a:pt x="57983" y="0"/>
                  </a:moveTo>
                  <a:lnTo>
                    <a:pt x="1531870" y="0"/>
                  </a:lnTo>
                  <a:cubicBezTo>
                    <a:pt x="1563893" y="0"/>
                    <a:pt x="1589853" y="25960"/>
                    <a:pt x="1589853" y="57983"/>
                  </a:cubicBezTo>
                  <a:lnTo>
                    <a:pt x="1589853" y="465300"/>
                  </a:lnTo>
                  <a:cubicBezTo>
                    <a:pt x="1589853" y="480678"/>
                    <a:pt x="1583744" y="495426"/>
                    <a:pt x="1572870" y="506300"/>
                  </a:cubicBezTo>
                  <a:cubicBezTo>
                    <a:pt x="1561996" y="517174"/>
                    <a:pt x="1547248" y="523283"/>
                    <a:pt x="1531870" y="523283"/>
                  </a:cubicBezTo>
                  <a:lnTo>
                    <a:pt x="57983" y="523283"/>
                  </a:lnTo>
                  <a:cubicBezTo>
                    <a:pt x="42605" y="523283"/>
                    <a:pt x="27857" y="517174"/>
                    <a:pt x="16983" y="506300"/>
                  </a:cubicBezTo>
                  <a:cubicBezTo>
                    <a:pt x="6109" y="495426"/>
                    <a:pt x="0" y="480678"/>
                    <a:pt x="0" y="465300"/>
                  </a:cubicBezTo>
                  <a:lnTo>
                    <a:pt x="0" y="57983"/>
                  </a:lnTo>
                  <a:cubicBezTo>
                    <a:pt x="0" y="42605"/>
                    <a:pt x="6109" y="27857"/>
                    <a:pt x="16983" y="16983"/>
                  </a:cubicBezTo>
                  <a:cubicBezTo>
                    <a:pt x="27857" y="6109"/>
                    <a:pt x="42605" y="0"/>
                    <a:pt x="57983" y="0"/>
                  </a:cubicBezTo>
                  <a:close/>
                </a:path>
              </a:pathLst>
            </a:custGeom>
            <a:solidFill>
              <a:srgbClr val="58A6A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589853" cy="580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17" name="Freeform 17">
            <a:hlinkClick r:id="rId2" tooltip="https://paperpal.com"/>
          </p:cNvPr>
          <p:cNvSpPr/>
          <p:nvPr/>
        </p:nvSpPr>
        <p:spPr>
          <a:xfrm>
            <a:off x="6502912" y="2604423"/>
            <a:ext cx="5039987" cy="1561382"/>
          </a:xfrm>
          <a:custGeom>
            <a:avLst/>
            <a:gdLst/>
            <a:ahLst/>
            <a:cxnLst/>
            <a:rect l="l" t="t" r="r" b="b"/>
            <a:pathLst>
              <a:path w="5039987" h="1561382">
                <a:moveTo>
                  <a:pt x="0" y="0"/>
                </a:moveTo>
                <a:lnTo>
                  <a:pt x="5039987" y="0"/>
                </a:lnTo>
                <a:lnTo>
                  <a:pt x="5039987" y="1561382"/>
                </a:lnTo>
                <a:lnTo>
                  <a:pt x="0" y="1561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76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8" name="Freeform 18">
            <a:hlinkClick r:id="rId4" tooltip="https://www.grammarly.com"/>
          </p:cNvPr>
          <p:cNvSpPr/>
          <p:nvPr/>
        </p:nvSpPr>
        <p:spPr>
          <a:xfrm>
            <a:off x="513472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5" y="0"/>
                </a:lnTo>
                <a:lnTo>
                  <a:pt x="4085935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21" t="-32862" r="-2718" b="-3193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9" name="Freeform 19">
            <a:hlinkClick r:id="rId6" tooltip="https://www.trinka.ai"/>
          </p:cNvPr>
          <p:cNvSpPr/>
          <p:nvPr/>
        </p:nvSpPr>
        <p:spPr>
          <a:xfrm>
            <a:off x="4934083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4" y="0"/>
                </a:lnTo>
                <a:lnTo>
                  <a:pt x="4085934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031" t="-83703" r="-42971" b="-8169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0" name="Freeform 20">
            <a:hlinkClick r:id="rId8" tooltip="https://www.yomu.ai"/>
          </p:cNvPr>
          <p:cNvSpPr/>
          <p:nvPr/>
        </p:nvSpPr>
        <p:spPr>
          <a:xfrm>
            <a:off x="9258684" y="7786192"/>
            <a:ext cx="4085934" cy="1472108"/>
          </a:xfrm>
          <a:custGeom>
            <a:avLst/>
            <a:gdLst/>
            <a:ahLst/>
            <a:cxnLst/>
            <a:rect l="l" t="t" r="r" b="b"/>
            <a:pathLst>
              <a:path w="4085934" h="1472108">
                <a:moveTo>
                  <a:pt x="0" y="0"/>
                </a:moveTo>
                <a:lnTo>
                  <a:pt x="4085934" y="0"/>
                </a:lnTo>
                <a:lnTo>
                  <a:pt x="4085934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323" t="-37169" r="-9291" b="-5048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1" name="Freeform 21">
            <a:hlinkClick r:id="rId10" tooltip="https://jenni.ai"/>
          </p:cNvPr>
          <p:cNvSpPr/>
          <p:nvPr/>
        </p:nvSpPr>
        <p:spPr>
          <a:xfrm>
            <a:off x="13677993" y="7786192"/>
            <a:ext cx="4127329" cy="1472108"/>
          </a:xfrm>
          <a:custGeom>
            <a:avLst/>
            <a:gdLst/>
            <a:ahLst/>
            <a:cxnLst/>
            <a:rect l="l" t="t" r="r" b="b"/>
            <a:pathLst>
              <a:path w="4127329" h="1472108">
                <a:moveTo>
                  <a:pt x="0" y="0"/>
                </a:moveTo>
                <a:lnTo>
                  <a:pt x="4127330" y="0"/>
                </a:lnTo>
                <a:lnTo>
                  <a:pt x="4127330" y="1472108"/>
                </a:lnTo>
                <a:lnTo>
                  <a:pt x="0" y="1472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760" b="-35946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2" name="TextBox 22"/>
          <p:cNvSpPr txBox="1"/>
          <p:nvPr/>
        </p:nvSpPr>
        <p:spPr>
          <a:xfrm>
            <a:off x="5708240" y="421998"/>
            <a:ext cx="6351389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hu-HU" sz="6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Íráskészség</a:t>
            </a:r>
            <a:endParaRPr lang="en-US" sz="6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46440" y="5528540"/>
            <a:ext cx="4789085" cy="101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Alternat</a:t>
            </a:r>
            <a:r>
              <a:rPr lang="hu-HU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í</a:t>
            </a:r>
            <a:r>
              <a:rPr lang="en-US" sz="6000" b="1" spc="-12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</a:t>
            </a:r>
            <a:r>
              <a:rPr lang="hu-HU" sz="6000" b="1" spc="-12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ák</a:t>
            </a:r>
            <a:endParaRPr lang="en-US" sz="6000" b="1" spc="-12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5207" y="0"/>
            <a:ext cx="7232793" cy="10287000"/>
            <a:chOff x="0" y="0"/>
            <a:chExt cx="112054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0549" cy="1593725"/>
            </a:xfrm>
            <a:custGeom>
              <a:avLst/>
              <a:gdLst/>
              <a:ahLst/>
              <a:cxnLst/>
              <a:rect l="l" t="t" r="r" b="b"/>
              <a:pathLst>
                <a:path w="1120549" h="1593725">
                  <a:moveTo>
                    <a:pt x="0" y="0"/>
                  </a:moveTo>
                  <a:lnTo>
                    <a:pt x="1120549" y="0"/>
                  </a:lnTo>
                  <a:lnTo>
                    <a:pt x="112054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5310" r="-5310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0" y="0"/>
            <a:ext cx="4592475" cy="10287000"/>
            <a:chOff x="0" y="0"/>
            <a:chExt cx="12095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9541" cy="2709333"/>
            </a:xfrm>
            <a:custGeom>
              <a:avLst/>
              <a:gdLst/>
              <a:ahLst/>
              <a:cxnLst/>
              <a:rect l="l" t="t" r="r" b="b"/>
              <a:pathLst>
                <a:path w="1209541" h="2709333">
                  <a:moveTo>
                    <a:pt x="0" y="0"/>
                  </a:moveTo>
                  <a:lnTo>
                    <a:pt x="1209541" y="0"/>
                  </a:lnTo>
                  <a:lnTo>
                    <a:pt x="12095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9F9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09541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7274" y="8150481"/>
            <a:ext cx="3107721" cy="409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hu-HU" sz="2500" spc="-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További információk</a:t>
            </a:r>
            <a:r>
              <a:rPr lang="en-US" sz="2500" spc="-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33576" y="8621814"/>
            <a:ext cx="5195398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 spc="-49">
                <a:solidFill>
                  <a:srgbClr val="224385"/>
                </a:solidFill>
                <a:latin typeface="Arial"/>
                <a:ea typeface="Arial"/>
                <a:cs typeface="Arial"/>
                <a:sym typeface="Arial"/>
                <a:hlinkClick r:id="rId3" tooltip="mailto:dorottyagreta.arvai@uni-corvinus.hu"/>
              </a:rPr>
              <a:t>dorottyagreta.arvai@uni-corvinus.hu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49671" y="8001512"/>
            <a:ext cx="771420" cy="628394"/>
            <a:chOff x="0" y="0"/>
            <a:chExt cx="1028560" cy="837859"/>
          </a:xfrm>
        </p:grpSpPr>
        <p:sp>
          <p:nvSpPr>
            <p:cNvPr id="10" name="AutoShape 10"/>
            <p:cNvSpPr/>
            <p:nvPr/>
          </p:nvSpPr>
          <p:spPr>
            <a:xfrm flipH="1">
              <a:off x="0" y="25400"/>
              <a:ext cx="10285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25400" y="50800"/>
              <a:ext cx="0" cy="78705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8250461" y="8629906"/>
            <a:ext cx="771420" cy="628394"/>
            <a:chOff x="0" y="0"/>
            <a:chExt cx="1028560" cy="837859"/>
          </a:xfrm>
        </p:grpSpPr>
        <p:sp>
          <p:nvSpPr>
            <p:cNvPr id="13" name="AutoShape 13"/>
            <p:cNvSpPr/>
            <p:nvPr/>
          </p:nvSpPr>
          <p:spPr>
            <a:xfrm flipH="1">
              <a:off x="0" y="25400"/>
              <a:ext cx="10285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AutoShape 14"/>
            <p:cNvSpPr/>
            <p:nvPr/>
          </p:nvSpPr>
          <p:spPr>
            <a:xfrm flipV="1">
              <a:off x="25400" y="50800"/>
              <a:ext cx="0" cy="78705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" name="Freeform 15"/>
          <p:cNvSpPr/>
          <p:nvPr/>
        </p:nvSpPr>
        <p:spPr>
          <a:xfrm>
            <a:off x="727895" y="655295"/>
            <a:ext cx="2344121" cy="778970"/>
          </a:xfrm>
          <a:custGeom>
            <a:avLst/>
            <a:gdLst/>
            <a:ahLst/>
            <a:cxnLst/>
            <a:rect l="l" t="t" r="r" b="b"/>
            <a:pathLst>
              <a:path w="2344121" h="778970">
                <a:moveTo>
                  <a:pt x="0" y="0"/>
                </a:moveTo>
                <a:lnTo>
                  <a:pt x="2344121" y="0"/>
                </a:lnTo>
                <a:lnTo>
                  <a:pt x="2344121" y="778969"/>
                </a:lnTo>
                <a:lnTo>
                  <a:pt x="0" y="778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6" name="TextBox 16"/>
          <p:cNvSpPr txBox="1"/>
          <p:nvPr/>
        </p:nvSpPr>
        <p:spPr>
          <a:xfrm>
            <a:off x="1216049" y="2889088"/>
            <a:ext cx="9039454" cy="314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hu-HU" sz="9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Köszönöm a figyelmet!</a:t>
            </a:r>
            <a:endParaRPr lang="en-US" sz="9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153</Words>
  <Application>Microsoft Office PowerPoint</Application>
  <PresentationFormat>Egyéni</PresentationFormat>
  <Paragraphs>25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Wingdings</vt:lpstr>
      <vt:lpstr>Arial Black</vt:lpstr>
      <vt:lpstr>Arial Bold</vt:lpstr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for research and academic writing</dc:title>
  <cp:lastModifiedBy>Árvai Dorottya Gréta</cp:lastModifiedBy>
  <cp:revision>5</cp:revision>
  <dcterms:created xsi:type="dcterms:W3CDTF">2006-08-16T00:00:00Z</dcterms:created>
  <dcterms:modified xsi:type="dcterms:W3CDTF">2025-04-07T13:42:19Z</dcterms:modified>
  <dc:identifier>DAGi0rwj_m8</dc:identifier>
</cp:coreProperties>
</file>